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9"/>
  </p:handout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57" r:id="rId10"/>
    <p:sldId id="265" r:id="rId11"/>
    <p:sldId id="264" r:id="rId12"/>
    <p:sldId id="260" r:id="rId13"/>
    <p:sldId id="259" r:id="rId14"/>
    <p:sldId id="258" r:id="rId15"/>
    <p:sldId id="261" r:id="rId16"/>
    <p:sldId id="263" r:id="rId17"/>
    <p:sldId id="266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723D3B-6ECD-4B62-BFBE-997D9FCFDC2C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97DF3C-08B0-41FA-8D83-3D8FE4AF2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9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1752601"/>
            <a:ext cx="3657600" cy="1847850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4419600"/>
            <a:ext cx="2590800" cy="1600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8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30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533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1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0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0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5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13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4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0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3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76200"/>
            <a:ext cx="533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4BE0183-0238-4FCB-8D73-C2EB0C8C641E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271515B0-BE92-455D-8768-3F4B857F4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9731" y="2304690"/>
            <a:ext cx="5039982" cy="3129951"/>
          </a:xfrm>
        </p:spPr>
        <p:txBody>
          <a:bodyPr/>
          <a:lstStyle/>
          <a:p>
            <a:r>
              <a:rPr lang="en-US" sz="6600" dirty="0" smtClean="0"/>
              <a:t>Hickory Ridge Proposal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4423" y="6144883"/>
            <a:ext cx="3398808" cy="575094"/>
          </a:xfrm>
        </p:spPr>
        <p:txBody>
          <a:bodyPr/>
          <a:lstStyle/>
          <a:p>
            <a:r>
              <a:rPr lang="en-US" dirty="0" smtClean="0"/>
              <a:t>September 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Map of Property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955" y="1304026"/>
            <a:ext cx="6705823" cy="4830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107" y="1304026"/>
            <a:ext cx="1943893" cy="218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4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Purchase &amp; Sale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P&amp;S signed: August 7, 2019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Negotiated sale price: $520,000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Major Contingencies: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Town Council appropriation of funds to purchase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Seller accepted to Solar Massachusetts Renewable Target (SMART) Program in block sufficient to make sale economically feasible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Mutually agreeable easement agreement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6023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Project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Town to purchase entire 149 acre parcel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Seller to retain easement of 26 acres for solar 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Requires habitat mitigation for state-listed rare &amp; endangered species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Initial term of 20 years, plus four 5-year extensions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Town to conduct master planning process to assess compatible uses for remainder of property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1594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Potential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Conservation land (using CPA funds)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Trails connecting </a:t>
            </a:r>
            <a:r>
              <a:rPr lang="en-US" dirty="0" err="1" smtClean="0"/>
              <a:t>Southpoint</a:t>
            </a:r>
            <a:r>
              <a:rPr lang="en-US" dirty="0" smtClean="0"/>
              <a:t>, Boulders &amp; Mill Valley to South Amherst Village Center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Reuse of clubhouse/outbuildings and buildable land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Senior Center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Affordable Housing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“Swing space” for Fire/DPW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Sale of private house lots</a:t>
            </a:r>
          </a:p>
        </p:txBody>
      </p:sp>
    </p:spTree>
    <p:extLst>
      <p:ext uri="{BB962C8B-B14F-4D97-AF65-F5344CB8AC3E}">
        <p14:creationId xmlns:p14="http://schemas.microsoft.com/office/powerpoint/2010/main" val="652241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Financing: Bargain Sale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Appraised Value: </a:t>
            </a:r>
            <a:r>
              <a:rPr lang="en-US" b="1" dirty="0" smtClean="0"/>
              <a:t>$915,000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dirty="0" smtClean="0"/>
              <a:t>Negotiated Purchase &amp; Sale Price: </a:t>
            </a:r>
            <a:r>
              <a:rPr lang="en-US" b="1" dirty="0" smtClean="0"/>
              <a:t>$520,000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dirty="0" smtClean="0"/>
              <a:t>Bargain Sale: </a:t>
            </a:r>
            <a:r>
              <a:rPr lang="en-US" b="1" dirty="0" smtClean="0"/>
              <a:t>$395,000 </a:t>
            </a:r>
            <a:r>
              <a:rPr lang="en-US" dirty="0" smtClean="0"/>
              <a:t>(43% lower than appraised value)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39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Financing: Funding Sources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142338"/>
              </p:ext>
            </p:extLst>
          </p:nvPr>
        </p:nvGraphicFramePr>
        <p:xfrm>
          <a:off x="608162" y="1249627"/>
          <a:ext cx="7927676" cy="29306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76251">
                  <a:extLst>
                    <a:ext uri="{9D8B030D-6E8A-4147-A177-3AD203B41FA5}">
                      <a16:colId xmlns:a16="http://schemas.microsoft.com/office/drawing/2014/main" val="2396409817"/>
                    </a:ext>
                  </a:extLst>
                </a:gridCol>
                <a:gridCol w="2151425">
                  <a:extLst>
                    <a:ext uri="{9D8B030D-6E8A-4147-A177-3AD203B41FA5}">
                      <a16:colId xmlns:a16="http://schemas.microsoft.com/office/drawing/2014/main" val="887364290"/>
                    </a:ext>
                  </a:extLst>
                </a:gridCol>
              </a:tblGrid>
              <a:tr h="488447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Purchase Price:</a:t>
                      </a:r>
                      <a:endParaRPr lang="en-US" sz="2400" b="1" dirty="0"/>
                    </a:p>
                  </a:txBody>
                  <a:tcPr marL="120439" marR="120439" marT="60219" marB="602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$520,000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0439" marR="120439" marT="60219" marB="60219" anchor="ctr"/>
                </a:tc>
                <a:extLst>
                  <a:ext uri="{0D108BD9-81ED-4DB2-BD59-A6C34878D82A}">
                    <a16:rowId xmlns:a16="http://schemas.microsoft.com/office/drawing/2014/main" val="4146929512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CPA Funding</a:t>
                      </a:r>
                      <a:r>
                        <a:rPr lang="en-US" sz="2400" baseline="0" dirty="0" smtClean="0"/>
                        <a:t> (appropriated):</a:t>
                      </a:r>
                      <a:endParaRPr lang="en-US" sz="2400" dirty="0"/>
                    </a:p>
                  </a:txBody>
                  <a:tcPr marL="120439" marR="120439" marT="60219" marB="602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$200,000</a:t>
                      </a:r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 marL="120439" marR="120439" marT="60219" marB="60219" anchor="ctr"/>
                </a:tc>
                <a:extLst>
                  <a:ext uri="{0D108BD9-81ED-4DB2-BD59-A6C34878D82A}">
                    <a16:rowId xmlns:a16="http://schemas.microsoft.com/office/drawing/2014/main" val="711955660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Existing Funds from the Sale of Real Estate :</a:t>
                      </a:r>
                      <a:endParaRPr lang="en-US" sz="2400" dirty="0"/>
                    </a:p>
                  </a:txBody>
                  <a:tcPr marL="120439" marR="120439" marT="60219" marB="60219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$114,000</a:t>
                      </a:r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 marL="120439" marR="120439" marT="60219" marB="60219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901574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Funds Needed to Purchase:</a:t>
                      </a:r>
                      <a:endParaRPr lang="en-US" sz="2400" dirty="0"/>
                    </a:p>
                  </a:txBody>
                  <a:tcPr marL="120439" marR="120439" marT="60219" marB="60219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$206,000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0439" marR="120439" marT="60219" marB="60219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960640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Additional</a:t>
                      </a:r>
                      <a:r>
                        <a:rPr lang="en-US" sz="2400" baseline="0" dirty="0" smtClean="0"/>
                        <a:t> Funds Required:</a:t>
                      </a:r>
                      <a:endParaRPr lang="en-US" sz="2400" dirty="0"/>
                    </a:p>
                  </a:txBody>
                  <a:tcPr marL="120439" marR="120439" marT="60219" marB="60219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$100,000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0439" marR="120439" marT="60219" marB="60219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34231906"/>
                  </a:ext>
                </a:extLst>
              </a:tr>
              <a:tr h="488447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Total</a:t>
                      </a:r>
                      <a:r>
                        <a:rPr lang="en-US" sz="2400" b="1" baseline="0" dirty="0" smtClean="0"/>
                        <a:t> Funds Requested for Appropriation:</a:t>
                      </a:r>
                      <a:endParaRPr lang="en-US" sz="2400" b="1" dirty="0"/>
                    </a:p>
                  </a:txBody>
                  <a:tcPr marL="120439" marR="120439" marT="60219" marB="60219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$306,000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0439" marR="120439" marT="60219" marB="60219" anchor="ctr"/>
                </a:tc>
                <a:extLst>
                  <a:ext uri="{0D108BD9-81ED-4DB2-BD59-A6C34878D82A}">
                    <a16:rowId xmlns:a16="http://schemas.microsoft.com/office/drawing/2014/main" val="6942718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8162" y="4244197"/>
            <a:ext cx="573580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Additional funds </a:t>
            </a:r>
            <a:r>
              <a:rPr lang="en-US" sz="2400" dirty="0" smtClean="0"/>
              <a:t>necessary to cover costs of: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Insurance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Maintenance (mowing, trailheads, kiosks, etc.)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Utilities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Legal costs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Property survey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Environmental testing (21E)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Taxes &amp; Solar PILOT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Tax Impact: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Property currently pays ~$30,000/year at a reduced tax rate because the majority of property is in Chapter 61B (recreation)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Estimated PILOTs </a:t>
            </a:r>
            <a:r>
              <a:rPr lang="en-US" sz="2400" dirty="0" smtClean="0"/>
              <a:t>(includes 2.5% annual escalator)</a:t>
            </a:r>
            <a:r>
              <a:rPr lang="en-US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Year 1: $39,800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Year 20: $63,700</a:t>
            </a:r>
            <a:endParaRPr lang="en-US" sz="24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4173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1565" y="1925514"/>
            <a:ext cx="31808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QUESTIONS?</a:t>
            </a:r>
            <a:endParaRPr lang="en-US" sz="4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07" y="2976112"/>
            <a:ext cx="5293587" cy="38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9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Property Aerial View - West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6206"/>
            <a:ext cx="8229600" cy="4629150"/>
          </a:xfrm>
        </p:spPr>
      </p:pic>
      <p:sp>
        <p:nvSpPr>
          <p:cNvPr id="8" name="Freeform 7"/>
          <p:cNvSpPr/>
          <p:nvPr/>
        </p:nvSpPr>
        <p:spPr>
          <a:xfrm>
            <a:off x="457200" y="1388853"/>
            <a:ext cx="8220974" cy="1069675"/>
          </a:xfrm>
          <a:custGeom>
            <a:avLst/>
            <a:gdLst>
              <a:gd name="connsiteX0" fmla="*/ 0 w 8220974"/>
              <a:gd name="connsiteY0" fmla="*/ 8626 h 1069675"/>
              <a:gd name="connsiteX1" fmla="*/ 0 w 8220974"/>
              <a:gd name="connsiteY1" fmla="*/ 1069675 h 1069675"/>
              <a:gd name="connsiteX2" fmla="*/ 8220974 w 8220974"/>
              <a:gd name="connsiteY2" fmla="*/ 577970 h 1069675"/>
              <a:gd name="connsiteX3" fmla="*/ 8212347 w 8220974"/>
              <a:gd name="connsiteY3" fmla="*/ 0 h 1069675"/>
              <a:gd name="connsiteX4" fmla="*/ 0 w 8220974"/>
              <a:gd name="connsiteY4" fmla="*/ 8626 h 106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0974" h="1069675">
                <a:moveTo>
                  <a:pt x="0" y="8626"/>
                </a:moveTo>
                <a:lnTo>
                  <a:pt x="0" y="1069675"/>
                </a:lnTo>
                <a:lnTo>
                  <a:pt x="8220974" y="577970"/>
                </a:lnTo>
                <a:lnTo>
                  <a:pt x="8212347" y="0"/>
                </a:lnTo>
                <a:lnTo>
                  <a:pt x="0" y="8626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Amherst Town Boundary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532056">
            <a:off x="603850" y="2570547"/>
            <a:ext cx="513410" cy="3079305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pc="-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Pomeroy Ln</a:t>
            </a:r>
            <a:endParaRPr lang="en-US" spc="-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562709" y="2355011"/>
            <a:ext cx="5107147" cy="3528384"/>
          </a:xfrm>
          <a:custGeom>
            <a:avLst/>
            <a:gdLst>
              <a:gd name="connsiteX0" fmla="*/ 0 w 4736211"/>
              <a:gd name="connsiteY0" fmla="*/ 0 h 3321350"/>
              <a:gd name="connsiteX1" fmla="*/ 77638 w 4736211"/>
              <a:gd name="connsiteY1" fmla="*/ 17253 h 3321350"/>
              <a:gd name="connsiteX2" fmla="*/ 103517 w 4736211"/>
              <a:gd name="connsiteY2" fmla="*/ 34506 h 3321350"/>
              <a:gd name="connsiteX3" fmla="*/ 129397 w 4736211"/>
              <a:gd name="connsiteY3" fmla="*/ 43132 h 3321350"/>
              <a:gd name="connsiteX4" fmla="*/ 189781 w 4736211"/>
              <a:gd name="connsiteY4" fmla="*/ 69012 h 3321350"/>
              <a:gd name="connsiteX5" fmla="*/ 250166 w 4736211"/>
              <a:gd name="connsiteY5" fmla="*/ 103517 h 3321350"/>
              <a:gd name="connsiteX6" fmla="*/ 301925 w 4736211"/>
              <a:gd name="connsiteY6" fmla="*/ 120770 h 3321350"/>
              <a:gd name="connsiteX7" fmla="*/ 327804 w 4736211"/>
              <a:gd name="connsiteY7" fmla="*/ 138023 h 3321350"/>
              <a:gd name="connsiteX8" fmla="*/ 379563 w 4736211"/>
              <a:gd name="connsiteY8" fmla="*/ 155276 h 3321350"/>
              <a:gd name="connsiteX9" fmla="*/ 431321 w 4736211"/>
              <a:gd name="connsiteY9" fmla="*/ 189781 h 3321350"/>
              <a:gd name="connsiteX10" fmla="*/ 483080 w 4736211"/>
              <a:gd name="connsiteY10" fmla="*/ 207034 h 3321350"/>
              <a:gd name="connsiteX11" fmla="*/ 508959 w 4736211"/>
              <a:gd name="connsiteY11" fmla="*/ 224287 h 3321350"/>
              <a:gd name="connsiteX12" fmla="*/ 560717 w 4736211"/>
              <a:gd name="connsiteY12" fmla="*/ 241540 h 3321350"/>
              <a:gd name="connsiteX13" fmla="*/ 621102 w 4736211"/>
              <a:gd name="connsiteY13" fmla="*/ 276046 h 3321350"/>
              <a:gd name="connsiteX14" fmla="*/ 646981 w 4736211"/>
              <a:gd name="connsiteY14" fmla="*/ 293298 h 3321350"/>
              <a:gd name="connsiteX15" fmla="*/ 698740 w 4736211"/>
              <a:gd name="connsiteY15" fmla="*/ 310551 h 3321350"/>
              <a:gd name="connsiteX16" fmla="*/ 759125 w 4736211"/>
              <a:gd name="connsiteY16" fmla="*/ 336430 h 3321350"/>
              <a:gd name="connsiteX17" fmla="*/ 810883 w 4736211"/>
              <a:gd name="connsiteY17" fmla="*/ 362310 h 3321350"/>
              <a:gd name="connsiteX18" fmla="*/ 845389 w 4736211"/>
              <a:gd name="connsiteY18" fmla="*/ 379563 h 3321350"/>
              <a:gd name="connsiteX19" fmla="*/ 897147 w 4736211"/>
              <a:gd name="connsiteY19" fmla="*/ 396815 h 3321350"/>
              <a:gd name="connsiteX20" fmla="*/ 948906 w 4736211"/>
              <a:gd name="connsiteY20" fmla="*/ 431321 h 3321350"/>
              <a:gd name="connsiteX21" fmla="*/ 1000664 w 4736211"/>
              <a:gd name="connsiteY21" fmla="*/ 448574 h 3321350"/>
              <a:gd name="connsiteX22" fmla="*/ 1026544 w 4736211"/>
              <a:gd name="connsiteY22" fmla="*/ 465827 h 3321350"/>
              <a:gd name="connsiteX23" fmla="*/ 1078302 w 4736211"/>
              <a:gd name="connsiteY23" fmla="*/ 483080 h 3321350"/>
              <a:gd name="connsiteX24" fmla="*/ 1104181 w 4736211"/>
              <a:gd name="connsiteY24" fmla="*/ 491706 h 3321350"/>
              <a:gd name="connsiteX25" fmla="*/ 1155940 w 4736211"/>
              <a:gd name="connsiteY25" fmla="*/ 526212 h 3321350"/>
              <a:gd name="connsiteX26" fmla="*/ 1207698 w 4736211"/>
              <a:gd name="connsiteY26" fmla="*/ 543464 h 3321350"/>
              <a:gd name="connsiteX27" fmla="*/ 1259457 w 4736211"/>
              <a:gd name="connsiteY27" fmla="*/ 569344 h 3321350"/>
              <a:gd name="connsiteX28" fmla="*/ 1285336 w 4736211"/>
              <a:gd name="connsiteY28" fmla="*/ 586597 h 3321350"/>
              <a:gd name="connsiteX29" fmla="*/ 1337095 w 4736211"/>
              <a:gd name="connsiteY29" fmla="*/ 603849 h 3321350"/>
              <a:gd name="connsiteX30" fmla="*/ 1362974 w 4736211"/>
              <a:gd name="connsiteY30" fmla="*/ 621102 h 3321350"/>
              <a:gd name="connsiteX31" fmla="*/ 1414732 w 4736211"/>
              <a:gd name="connsiteY31" fmla="*/ 638355 h 3321350"/>
              <a:gd name="connsiteX32" fmla="*/ 1466491 w 4736211"/>
              <a:gd name="connsiteY32" fmla="*/ 664234 h 3321350"/>
              <a:gd name="connsiteX33" fmla="*/ 1492370 w 4736211"/>
              <a:gd name="connsiteY33" fmla="*/ 681487 h 3321350"/>
              <a:gd name="connsiteX34" fmla="*/ 1544129 w 4736211"/>
              <a:gd name="connsiteY34" fmla="*/ 698740 h 3321350"/>
              <a:gd name="connsiteX35" fmla="*/ 1595887 w 4736211"/>
              <a:gd name="connsiteY35" fmla="*/ 733246 h 3321350"/>
              <a:gd name="connsiteX36" fmla="*/ 1621766 w 4736211"/>
              <a:gd name="connsiteY36" fmla="*/ 750498 h 3321350"/>
              <a:gd name="connsiteX37" fmla="*/ 1647646 w 4736211"/>
              <a:gd name="connsiteY37" fmla="*/ 759125 h 3321350"/>
              <a:gd name="connsiteX38" fmla="*/ 1699404 w 4736211"/>
              <a:gd name="connsiteY38" fmla="*/ 793630 h 3321350"/>
              <a:gd name="connsiteX39" fmla="*/ 1751163 w 4736211"/>
              <a:gd name="connsiteY39" fmla="*/ 828136 h 3321350"/>
              <a:gd name="connsiteX40" fmla="*/ 1777042 w 4736211"/>
              <a:gd name="connsiteY40" fmla="*/ 845389 h 3321350"/>
              <a:gd name="connsiteX41" fmla="*/ 1802921 w 4736211"/>
              <a:gd name="connsiteY41" fmla="*/ 854015 h 3321350"/>
              <a:gd name="connsiteX42" fmla="*/ 1889185 w 4736211"/>
              <a:gd name="connsiteY42" fmla="*/ 905774 h 3321350"/>
              <a:gd name="connsiteX43" fmla="*/ 1915064 w 4736211"/>
              <a:gd name="connsiteY43" fmla="*/ 914400 h 3321350"/>
              <a:gd name="connsiteX44" fmla="*/ 1992702 w 4736211"/>
              <a:gd name="connsiteY44" fmla="*/ 957532 h 3321350"/>
              <a:gd name="connsiteX45" fmla="*/ 2018581 w 4736211"/>
              <a:gd name="connsiteY45" fmla="*/ 966159 h 3321350"/>
              <a:gd name="connsiteX46" fmla="*/ 2044461 w 4736211"/>
              <a:gd name="connsiteY46" fmla="*/ 974785 h 3321350"/>
              <a:gd name="connsiteX47" fmla="*/ 2070340 w 4736211"/>
              <a:gd name="connsiteY47" fmla="*/ 992038 h 3321350"/>
              <a:gd name="connsiteX48" fmla="*/ 2096219 w 4736211"/>
              <a:gd name="connsiteY48" fmla="*/ 1000664 h 3321350"/>
              <a:gd name="connsiteX49" fmla="*/ 2147978 w 4736211"/>
              <a:gd name="connsiteY49" fmla="*/ 1035170 h 3321350"/>
              <a:gd name="connsiteX50" fmla="*/ 2173857 w 4736211"/>
              <a:gd name="connsiteY50" fmla="*/ 1043797 h 3321350"/>
              <a:gd name="connsiteX51" fmla="*/ 2199736 w 4736211"/>
              <a:gd name="connsiteY51" fmla="*/ 1061049 h 3321350"/>
              <a:gd name="connsiteX52" fmla="*/ 2234242 w 4736211"/>
              <a:gd name="connsiteY52" fmla="*/ 1069676 h 3321350"/>
              <a:gd name="connsiteX53" fmla="*/ 2286000 w 4736211"/>
              <a:gd name="connsiteY53" fmla="*/ 1112808 h 3321350"/>
              <a:gd name="connsiteX54" fmla="*/ 2311880 w 4736211"/>
              <a:gd name="connsiteY54" fmla="*/ 1138687 h 3321350"/>
              <a:gd name="connsiteX55" fmla="*/ 2363638 w 4736211"/>
              <a:gd name="connsiteY55" fmla="*/ 1173193 h 3321350"/>
              <a:gd name="connsiteX56" fmla="*/ 2389517 w 4736211"/>
              <a:gd name="connsiteY56" fmla="*/ 1190446 h 3321350"/>
              <a:gd name="connsiteX57" fmla="*/ 2415397 w 4736211"/>
              <a:gd name="connsiteY57" fmla="*/ 1216325 h 3321350"/>
              <a:gd name="connsiteX58" fmla="*/ 2467155 w 4736211"/>
              <a:gd name="connsiteY58" fmla="*/ 1250830 h 3321350"/>
              <a:gd name="connsiteX59" fmla="*/ 2484408 w 4736211"/>
              <a:gd name="connsiteY59" fmla="*/ 1276710 h 3321350"/>
              <a:gd name="connsiteX60" fmla="*/ 2510287 w 4736211"/>
              <a:gd name="connsiteY60" fmla="*/ 1285336 h 3321350"/>
              <a:gd name="connsiteX61" fmla="*/ 2518913 w 4736211"/>
              <a:gd name="connsiteY61" fmla="*/ 1311215 h 3321350"/>
              <a:gd name="connsiteX62" fmla="*/ 2562046 w 4736211"/>
              <a:gd name="connsiteY62" fmla="*/ 1354347 h 3321350"/>
              <a:gd name="connsiteX63" fmla="*/ 2605178 w 4736211"/>
              <a:gd name="connsiteY63" fmla="*/ 1406106 h 3321350"/>
              <a:gd name="connsiteX64" fmla="*/ 2682815 w 4736211"/>
              <a:gd name="connsiteY64" fmla="*/ 1457864 h 3321350"/>
              <a:gd name="connsiteX65" fmla="*/ 2734574 w 4736211"/>
              <a:gd name="connsiteY65" fmla="*/ 1492370 h 3321350"/>
              <a:gd name="connsiteX66" fmla="*/ 2760453 w 4736211"/>
              <a:gd name="connsiteY66" fmla="*/ 1509623 h 3321350"/>
              <a:gd name="connsiteX67" fmla="*/ 2786332 w 4736211"/>
              <a:gd name="connsiteY67" fmla="*/ 1518249 h 3321350"/>
              <a:gd name="connsiteX68" fmla="*/ 2829464 w 4736211"/>
              <a:gd name="connsiteY68" fmla="*/ 1552755 h 3321350"/>
              <a:gd name="connsiteX69" fmla="*/ 2932981 w 4736211"/>
              <a:gd name="connsiteY69" fmla="*/ 1604513 h 3321350"/>
              <a:gd name="connsiteX70" fmla="*/ 2958861 w 4736211"/>
              <a:gd name="connsiteY70" fmla="*/ 1613140 h 3321350"/>
              <a:gd name="connsiteX71" fmla="*/ 2984740 w 4736211"/>
              <a:gd name="connsiteY71" fmla="*/ 1621766 h 3321350"/>
              <a:gd name="connsiteX72" fmla="*/ 3036498 w 4736211"/>
              <a:gd name="connsiteY72" fmla="*/ 1647646 h 3321350"/>
              <a:gd name="connsiteX73" fmla="*/ 3062378 w 4736211"/>
              <a:gd name="connsiteY73" fmla="*/ 1664898 h 3321350"/>
              <a:gd name="connsiteX74" fmla="*/ 3088257 w 4736211"/>
              <a:gd name="connsiteY74" fmla="*/ 1673525 h 3321350"/>
              <a:gd name="connsiteX75" fmla="*/ 3114136 w 4736211"/>
              <a:gd name="connsiteY75" fmla="*/ 1690778 h 3321350"/>
              <a:gd name="connsiteX76" fmla="*/ 3165895 w 4736211"/>
              <a:gd name="connsiteY76" fmla="*/ 1708030 h 3321350"/>
              <a:gd name="connsiteX77" fmla="*/ 3200400 w 4736211"/>
              <a:gd name="connsiteY77" fmla="*/ 1725283 h 3321350"/>
              <a:gd name="connsiteX78" fmla="*/ 3252159 w 4736211"/>
              <a:gd name="connsiteY78" fmla="*/ 1742536 h 3321350"/>
              <a:gd name="connsiteX79" fmla="*/ 3278038 w 4736211"/>
              <a:gd name="connsiteY79" fmla="*/ 1751163 h 3321350"/>
              <a:gd name="connsiteX80" fmla="*/ 3303917 w 4736211"/>
              <a:gd name="connsiteY80" fmla="*/ 1759789 h 3321350"/>
              <a:gd name="connsiteX81" fmla="*/ 3364302 w 4736211"/>
              <a:gd name="connsiteY81" fmla="*/ 1785668 h 3321350"/>
              <a:gd name="connsiteX82" fmla="*/ 3433313 w 4736211"/>
              <a:gd name="connsiteY82" fmla="*/ 1802921 h 3321350"/>
              <a:gd name="connsiteX83" fmla="*/ 3485072 w 4736211"/>
              <a:gd name="connsiteY83" fmla="*/ 1820174 h 3321350"/>
              <a:gd name="connsiteX84" fmla="*/ 3510951 w 4736211"/>
              <a:gd name="connsiteY84" fmla="*/ 1828800 h 3321350"/>
              <a:gd name="connsiteX85" fmla="*/ 3579963 w 4736211"/>
              <a:gd name="connsiteY85" fmla="*/ 1846053 h 3321350"/>
              <a:gd name="connsiteX86" fmla="*/ 3631721 w 4736211"/>
              <a:gd name="connsiteY86" fmla="*/ 1863306 h 3321350"/>
              <a:gd name="connsiteX87" fmla="*/ 3657600 w 4736211"/>
              <a:gd name="connsiteY87" fmla="*/ 1880559 h 3321350"/>
              <a:gd name="connsiteX88" fmla="*/ 3700732 w 4736211"/>
              <a:gd name="connsiteY88" fmla="*/ 1889185 h 3321350"/>
              <a:gd name="connsiteX89" fmla="*/ 3735238 w 4736211"/>
              <a:gd name="connsiteY89" fmla="*/ 1897812 h 3321350"/>
              <a:gd name="connsiteX90" fmla="*/ 3786997 w 4736211"/>
              <a:gd name="connsiteY90" fmla="*/ 1915064 h 3321350"/>
              <a:gd name="connsiteX91" fmla="*/ 4149306 w 4736211"/>
              <a:gd name="connsiteY91" fmla="*/ 1906438 h 3321350"/>
              <a:gd name="connsiteX92" fmla="*/ 4183812 w 4736211"/>
              <a:gd name="connsiteY92" fmla="*/ 1897812 h 3321350"/>
              <a:gd name="connsiteX93" fmla="*/ 4261449 w 4736211"/>
              <a:gd name="connsiteY93" fmla="*/ 1871932 h 3321350"/>
              <a:gd name="connsiteX94" fmla="*/ 4287329 w 4736211"/>
              <a:gd name="connsiteY94" fmla="*/ 1863306 h 3321350"/>
              <a:gd name="connsiteX95" fmla="*/ 4313208 w 4736211"/>
              <a:gd name="connsiteY95" fmla="*/ 1854680 h 3321350"/>
              <a:gd name="connsiteX96" fmla="*/ 4390846 w 4736211"/>
              <a:gd name="connsiteY96" fmla="*/ 1820174 h 3321350"/>
              <a:gd name="connsiteX97" fmla="*/ 4416725 w 4736211"/>
              <a:gd name="connsiteY97" fmla="*/ 1811547 h 3321350"/>
              <a:gd name="connsiteX98" fmla="*/ 4442604 w 4736211"/>
              <a:gd name="connsiteY98" fmla="*/ 1802921 h 3321350"/>
              <a:gd name="connsiteX99" fmla="*/ 4520242 w 4736211"/>
              <a:gd name="connsiteY99" fmla="*/ 1751163 h 3321350"/>
              <a:gd name="connsiteX100" fmla="*/ 4546121 w 4736211"/>
              <a:gd name="connsiteY100" fmla="*/ 1733910 h 3321350"/>
              <a:gd name="connsiteX101" fmla="*/ 4597880 w 4736211"/>
              <a:gd name="connsiteY101" fmla="*/ 1716657 h 3321350"/>
              <a:gd name="connsiteX102" fmla="*/ 4649638 w 4736211"/>
              <a:gd name="connsiteY102" fmla="*/ 1699404 h 3321350"/>
              <a:gd name="connsiteX103" fmla="*/ 4675517 w 4736211"/>
              <a:gd name="connsiteY103" fmla="*/ 1690778 h 3321350"/>
              <a:gd name="connsiteX104" fmla="*/ 4710023 w 4736211"/>
              <a:gd name="connsiteY104" fmla="*/ 1725283 h 3321350"/>
              <a:gd name="connsiteX105" fmla="*/ 4727276 w 4736211"/>
              <a:gd name="connsiteY105" fmla="*/ 1794295 h 3321350"/>
              <a:gd name="connsiteX106" fmla="*/ 4735902 w 4736211"/>
              <a:gd name="connsiteY106" fmla="*/ 1871932 h 3321350"/>
              <a:gd name="connsiteX107" fmla="*/ 4727276 w 4736211"/>
              <a:gd name="connsiteY107" fmla="*/ 2087593 h 3321350"/>
              <a:gd name="connsiteX108" fmla="*/ 4692770 w 4736211"/>
              <a:gd name="connsiteY108" fmla="*/ 2139351 h 3321350"/>
              <a:gd name="connsiteX109" fmla="*/ 4623759 w 4736211"/>
              <a:gd name="connsiteY109" fmla="*/ 2199736 h 3321350"/>
              <a:gd name="connsiteX110" fmla="*/ 4597880 w 4736211"/>
              <a:gd name="connsiteY110" fmla="*/ 2208363 h 3321350"/>
              <a:gd name="connsiteX111" fmla="*/ 4546121 w 4736211"/>
              <a:gd name="connsiteY111" fmla="*/ 2251495 h 3321350"/>
              <a:gd name="connsiteX112" fmla="*/ 4520242 w 4736211"/>
              <a:gd name="connsiteY112" fmla="*/ 2268747 h 3321350"/>
              <a:gd name="connsiteX113" fmla="*/ 4477110 w 4736211"/>
              <a:gd name="connsiteY113" fmla="*/ 2320506 h 3321350"/>
              <a:gd name="connsiteX114" fmla="*/ 4451230 w 4736211"/>
              <a:gd name="connsiteY114" fmla="*/ 2337759 h 3321350"/>
              <a:gd name="connsiteX115" fmla="*/ 4382219 w 4736211"/>
              <a:gd name="connsiteY115" fmla="*/ 2441276 h 3321350"/>
              <a:gd name="connsiteX116" fmla="*/ 4364966 w 4736211"/>
              <a:gd name="connsiteY116" fmla="*/ 2467155 h 3321350"/>
              <a:gd name="connsiteX117" fmla="*/ 4347713 w 4736211"/>
              <a:gd name="connsiteY117" fmla="*/ 2493034 h 3321350"/>
              <a:gd name="connsiteX118" fmla="*/ 4321834 w 4736211"/>
              <a:gd name="connsiteY118" fmla="*/ 2501661 h 3321350"/>
              <a:gd name="connsiteX119" fmla="*/ 4304581 w 4736211"/>
              <a:gd name="connsiteY119" fmla="*/ 2527540 h 3321350"/>
              <a:gd name="connsiteX120" fmla="*/ 4252823 w 4736211"/>
              <a:gd name="connsiteY120" fmla="*/ 2562046 h 3321350"/>
              <a:gd name="connsiteX121" fmla="*/ 4218317 w 4736211"/>
              <a:gd name="connsiteY121" fmla="*/ 2613804 h 3321350"/>
              <a:gd name="connsiteX122" fmla="*/ 4201064 w 4736211"/>
              <a:gd name="connsiteY122" fmla="*/ 2639683 h 3321350"/>
              <a:gd name="connsiteX123" fmla="*/ 4175185 w 4736211"/>
              <a:gd name="connsiteY123" fmla="*/ 2794959 h 3321350"/>
              <a:gd name="connsiteX124" fmla="*/ 4166559 w 4736211"/>
              <a:gd name="connsiteY124" fmla="*/ 2820838 h 3321350"/>
              <a:gd name="connsiteX125" fmla="*/ 4157932 w 4736211"/>
              <a:gd name="connsiteY125" fmla="*/ 2872597 h 3321350"/>
              <a:gd name="connsiteX126" fmla="*/ 4140680 w 4736211"/>
              <a:gd name="connsiteY126" fmla="*/ 2941608 h 3321350"/>
              <a:gd name="connsiteX127" fmla="*/ 4132053 w 4736211"/>
              <a:gd name="connsiteY127" fmla="*/ 2984740 h 3321350"/>
              <a:gd name="connsiteX128" fmla="*/ 4149306 w 4736211"/>
              <a:gd name="connsiteY128" fmla="*/ 3088257 h 3321350"/>
              <a:gd name="connsiteX129" fmla="*/ 4175185 w 4736211"/>
              <a:gd name="connsiteY129" fmla="*/ 3096883 h 3321350"/>
              <a:gd name="connsiteX130" fmla="*/ 4201064 w 4736211"/>
              <a:gd name="connsiteY130" fmla="*/ 3114136 h 3321350"/>
              <a:gd name="connsiteX131" fmla="*/ 4235570 w 4736211"/>
              <a:gd name="connsiteY131" fmla="*/ 3122763 h 3321350"/>
              <a:gd name="connsiteX132" fmla="*/ 4304581 w 4736211"/>
              <a:gd name="connsiteY132" fmla="*/ 3140015 h 3321350"/>
              <a:gd name="connsiteX133" fmla="*/ 4330461 w 4736211"/>
              <a:gd name="connsiteY133" fmla="*/ 3157268 h 3321350"/>
              <a:gd name="connsiteX134" fmla="*/ 4382219 w 4736211"/>
              <a:gd name="connsiteY134" fmla="*/ 3174521 h 3321350"/>
              <a:gd name="connsiteX135" fmla="*/ 4451230 w 4736211"/>
              <a:gd name="connsiteY135" fmla="*/ 3191774 h 3321350"/>
              <a:gd name="connsiteX136" fmla="*/ 4511615 w 4736211"/>
              <a:gd name="connsiteY136" fmla="*/ 3209027 h 3321350"/>
              <a:gd name="connsiteX137" fmla="*/ 4563374 w 4736211"/>
              <a:gd name="connsiteY137" fmla="*/ 3252159 h 3321350"/>
              <a:gd name="connsiteX138" fmla="*/ 4589253 w 4736211"/>
              <a:gd name="connsiteY138" fmla="*/ 3260785 h 3321350"/>
              <a:gd name="connsiteX139" fmla="*/ 4615132 w 4736211"/>
              <a:gd name="connsiteY139" fmla="*/ 3286664 h 3321350"/>
              <a:gd name="connsiteX140" fmla="*/ 4675517 w 4736211"/>
              <a:gd name="connsiteY140" fmla="*/ 3303917 h 3321350"/>
              <a:gd name="connsiteX141" fmla="*/ 4718649 w 4736211"/>
              <a:gd name="connsiteY141" fmla="*/ 3321170 h 332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736211" h="3321350">
                <a:moveTo>
                  <a:pt x="0" y="0"/>
                </a:moveTo>
                <a:cubicBezTo>
                  <a:pt x="7670" y="1534"/>
                  <a:pt x="66983" y="12687"/>
                  <a:pt x="77638" y="17253"/>
                </a:cubicBezTo>
                <a:cubicBezTo>
                  <a:pt x="87167" y="21337"/>
                  <a:pt x="94244" y="29870"/>
                  <a:pt x="103517" y="34506"/>
                </a:cubicBezTo>
                <a:cubicBezTo>
                  <a:pt x="111650" y="38573"/>
                  <a:pt x="120770" y="40257"/>
                  <a:pt x="129397" y="43132"/>
                </a:cubicBezTo>
                <a:cubicBezTo>
                  <a:pt x="181838" y="78093"/>
                  <a:pt x="126124" y="45141"/>
                  <a:pt x="189781" y="69012"/>
                </a:cubicBezTo>
                <a:cubicBezTo>
                  <a:pt x="299962" y="110330"/>
                  <a:pt x="160053" y="63466"/>
                  <a:pt x="250166" y="103517"/>
                </a:cubicBezTo>
                <a:cubicBezTo>
                  <a:pt x="266785" y="110903"/>
                  <a:pt x="301925" y="120770"/>
                  <a:pt x="301925" y="120770"/>
                </a:cubicBezTo>
                <a:cubicBezTo>
                  <a:pt x="310551" y="126521"/>
                  <a:pt x="318330" y="133812"/>
                  <a:pt x="327804" y="138023"/>
                </a:cubicBezTo>
                <a:cubicBezTo>
                  <a:pt x="344423" y="145409"/>
                  <a:pt x="364431" y="145188"/>
                  <a:pt x="379563" y="155276"/>
                </a:cubicBezTo>
                <a:cubicBezTo>
                  <a:pt x="396816" y="166778"/>
                  <a:pt x="411650" y="183224"/>
                  <a:pt x="431321" y="189781"/>
                </a:cubicBezTo>
                <a:lnTo>
                  <a:pt x="483080" y="207034"/>
                </a:lnTo>
                <a:cubicBezTo>
                  <a:pt x="491706" y="212785"/>
                  <a:pt x="499485" y="220076"/>
                  <a:pt x="508959" y="224287"/>
                </a:cubicBezTo>
                <a:cubicBezTo>
                  <a:pt x="525577" y="231673"/>
                  <a:pt x="560717" y="241540"/>
                  <a:pt x="560717" y="241540"/>
                </a:cubicBezTo>
                <a:cubicBezTo>
                  <a:pt x="644150" y="304113"/>
                  <a:pt x="555240" y="243115"/>
                  <a:pt x="621102" y="276046"/>
                </a:cubicBezTo>
                <a:cubicBezTo>
                  <a:pt x="630375" y="280682"/>
                  <a:pt x="637507" y="289087"/>
                  <a:pt x="646981" y="293298"/>
                </a:cubicBezTo>
                <a:cubicBezTo>
                  <a:pt x="663600" y="300684"/>
                  <a:pt x="682474" y="302418"/>
                  <a:pt x="698740" y="310551"/>
                </a:cubicBezTo>
                <a:cubicBezTo>
                  <a:pt x="741379" y="331870"/>
                  <a:pt x="721046" y="323738"/>
                  <a:pt x="759125" y="336430"/>
                </a:cubicBezTo>
                <a:cubicBezTo>
                  <a:pt x="808856" y="369584"/>
                  <a:pt x="760885" y="340882"/>
                  <a:pt x="810883" y="362310"/>
                </a:cubicBezTo>
                <a:cubicBezTo>
                  <a:pt x="822703" y="367376"/>
                  <a:pt x="833449" y="374787"/>
                  <a:pt x="845389" y="379563"/>
                </a:cubicBezTo>
                <a:cubicBezTo>
                  <a:pt x="862274" y="386317"/>
                  <a:pt x="897147" y="396815"/>
                  <a:pt x="897147" y="396815"/>
                </a:cubicBezTo>
                <a:cubicBezTo>
                  <a:pt x="914400" y="408317"/>
                  <a:pt x="929235" y="424764"/>
                  <a:pt x="948906" y="431321"/>
                </a:cubicBezTo>
                <a:cubicBezTo>
                  <a:pt x="966159" y="437072"/>
                  <a:pt x="985532" y="438486"/>
                  <a:pt x="1000664" y="448574"/>
                </a:cubicBezTo>
                <a:cubicBezTo>
                  <a:pt x="1009291" y="454325"/>
                  <a:pt x="1017070" y="461616"/>
                  <a:pt x="1026544" y="465827"/>
                </a:cubicBezTo>
                <a:cubicBezTo>
                  <a:pt x="1043163" y="473213"/>
                  <a:pt x="1061049" y="477329"/>
                  <a:pt x="1078302" y="483080"/>
                </a:cubicBezTo>
                <a:lnTo>
                  <a:pt x="1104181" y="491706"/>
                </a:lnTo>
                <a:cubicBezTo>
                  <a:pt x="1129634" y="529885"/>
                  <a:pt x="1109520" y="512286"/>
                  <a:pt x="1155940" y="526212"/>
                </a:cubicBezTo>
                <a:cubicBezTo>
                  <a:pt x="1173359" y="531438"/>
                  <a:pt x="1207698" y="543464"/>
                  <a:pt x="1207698" y="543464"/>
                </a:cubicBezTo>
                <a:cubicBezTo>
                  <a:pt x="1281872" y="592913"/>
                  <a:pt x="1188022" y="533625"/>
                  <a:pt x="1259457" y="569344"/>
                </a:cubicBezTo>
                <a:cubicBezTo>
                  <a:pt x="1268730" y="573981"/>
                  <a:pt x="1275862" y="582386"/>
                  <a:pt x="1285336" y="586597"/>
                </a:cubicBezTo>
                <a:cubicBezTo>
                  <a:pt x="1301955" y="593983"/>
                  <a:pt x="1337095" y="603849"/>
                  <a:pt x="1337095" y="603849"/>
                </a:cubicBezTo>
                <a:cubicBezTo>
                  <a:pt x="1345721" y="609600"/>
                  <a:pt x="1353500" y="616891"/>
                  <a:pt x="1362974" y="621102"/>
                </a:cubicBezTo>
                <a:cubicBezTo>
                  <a:pt x="1379592" y="628488"/>
                  <a:pt x="1414732" y="638355"/>
                  <a:pt x="1414732" y="638355"/>
                </a:cubicBezTo>
                <a:cubicBezTo>
                  <a:pt x="1488907" y="687804"/>
                  <a:pt x="1395056" y="628516"/>
                  <a:pt x="1466491" y="664234"/>
                </a:cubicBezTo>
                <a:cubicBezTo>
                  <a:pt x="1475764" y="668871"/>
                  <a:pt x="1482896" y="677276"/>
                  <a:pt x="1492370" y="681487"/>
                </a:cubicBezTo>
                <a:cubicBezTo>
                  <a:pt x="1508989" y="688873"/>
                  <a:pt x="1528997" y="688652"/>
                  <a:pt x="1544129" y="698740"/>
                </a:cubicBezTo>
                <a:lnTo>
                  <a:pt x="1595887" y="733246"/>
                </a:lnTo>
                <a:cubicBezTo>
                  <a:pt x="1604513" y="738997"/>
                  <a:pt x="1611931" y="747219"/>
                  <a:pt x="1621766" y="750498"/>
                </a:cubicBezTo>
                <a:cubicBezTo>
                  <a:pt x="1630393" y="753374"/>
                  <a:pt x="1639697" y="754709"/>
                  <a:pt x="1647646" y="759125"/>
                </a:cubicBezTo>
                <a:cubicBezTo>
                  <a:pt x="1665772" y="769195"/>
                  <a:pt x="1682151" y="782128"/>
                  <a:pt x="1699404" y="793630"/>
                </a:cubicBezTo>
                <a:lnTo>
                  <a:pt x="1751163" y="828136"/>
                </a:lnTo>
                <a:cubicBezTo>
                  <a:pt x="1759789" y="833887"/>
                  <a:pt x="1767206" y="842111"/>
                  <a:pt x="1777042" y="845389"/>
                </a:cubicBezTo>
                <a:lnTo>
                  <a:pt x="1802921" y="854015"/>
                </a:lnTo>
                <a:cubicBezTo>
                  <a:pt x="1839712" y="878542"/>
                  <a:pt x="1852052" y="889860"/>
                  <a:pt x="1889185" y="905774"/>
                </a:cubicBezTo>
                <a:cubicBezTo>
                  <a:pt x="1897543" y="909356"/>
                  <a:pt x="1906438" y="911525"/>
                  <a:pt x="1915064" y="914400"/>
                </a:cubicBezTo>
                <a:cubicBezTo>
                  <a:pt x="1953804" y="953140"/>
                  <a:pt x="1929369" y="936421"/>
                  <a:pt x="1992702" y="957532"/>
                </a:cubicBezTo>
                <a:lnTo>
                  <a:pt x="2018581" y="966159"/>
                </a:lnTo>
                <a:lnTo>
                  <a:pt x="2044461" y="974785"/>
                </a:lnTo>
                <a:cubicBezTo>
                  <a:pt x="2053087" y="980536"/>
                  <a:pt x="2061067" y="987401"/>
                  <a:pt x="2070340" y="992038"/>
                </a:cubicBezTo>
                <a:cubicBezTo>
                  <a:pt x="2078473" y="996104"/>
                  <a:pt x="2088270" y="996248"/>
                  <a:pt x="2096219" y="1000664"/>
                </a:cubicBezTo>
                <a:cubicBezTo>
                  <a:pt x="2114345" y="1010734"/>
                  <a:pt x="2128307" y="1028612"/>
                  <a:pt x="2147978" y="1035170"/>
                </a:cubicBezTo>
                <a:cubicBezTo>
                  <a:pt x="2156604" y="1038046"/>
                  <a:pt x="2165724" y="1039730"/>
                  <a:pt x="2173857" y="1043797"/>
                </a:cubicBezTo>
                <a:cubicBezTo>
                  <a:pt x="2183130" y="1048433"/>
                  <a:pt x="2190207" y="1056965"/>
                  <a:pt x="2199736" y="1061049"/>
                </a:cubicBezTo>
                <a:cubicBezTo>
                  <a:pt x="2210633" y="1065719"/>
                  <a:pt x="2222740" y="1066800"/>
                  <a:pt x="2234242" y="1069676"/>
                </a:cubicBezTo>
                <a:cubicBezTo>
                  <a:pt x="2309839" y="1145273"/>
                  <a:pt x="2213948" y="1052765"/>
                  <a:pt x="2286000" y="1112808"/>
                </a:cubicBezTo>
                <a:cubicBezTo>
                  <a:pt x="2295372" y="1120618"/>
                  <a:pt x="2302250" y="1131197"/>
                  <a:pt x="2311880" y="1138687"/>
                </a:cubicBezTo>
                <a:cubicBezTo>
                  <a:pt x="2328247" y="1151417"/>
                  <a:pt x="2346385" y="1161691"/>
                  <a:pt x="2363638" y="1173193"/>
                </a:cubicBezTo>
                <a:cubicBezTo>
                  <a:pt x="2372264" y="1178944"/>
                  <a:pt x="2382186" y="1183115"/>
                  <a:pt x="2389517" y="1190446"/>
                </a:cubicBezTo>
                <a:cubicBezTo>
                  <a:pt x="2398144" y="1199072"/>
                  <a:pt x="2405767" y="1208835"/>
                  <a:pt x="2415397" y="1216325"/>
                </a:cubicBezTo>
                <a:cubicBezTo>
                  <a:pt x="2431764" y="1229055"/>
                  <a:pt x="2467155" y="1250830"/>
                  <a:pt x="2467155" y="1250830"/>
                </a:cubicBezTo>
                <a:cubicBezTo>
                  <a:pt x="2472906" y="1259457"/>
                  <a:pt x="2476312" y="1270233"/>
                  <a:pt x="2484408" y="1276710"/>
                </a:cubicBezTo>
                <a:cubicBezTo>
                  <a:pt x="2491508" y="1282390"/>
                  <a:pt x="2503857" y="1278906"/>
                  <a:pt x="2510287" y="1285336"/>
                </a:cubicBezTo>
                <a:cubicBezTo>
                  <a:pt x="2516717" y="1291766"/>
                  <a:pt x="2514847" y="1303082"/>
                  <a:pt x="2518913" y="1311215"/>
                </a:cubicBezTo>
                <a:cubicBezTo>
                  <a:pt x="2533291" y="1339971"/>
                  <a:pt x="2536165" y="1337094"/>
                  <a:pt x="2562046" y="1354347"/>
                </a:cubicBezTo>
                <a:cubicBezTo>
                  <a:pt x="2577383" y="1377355"/>
                  <a:pt x="2582182" y="1388220"/>
                  <a:pt x="2605178" y="1406106"/>
                </a:cubicBezTo>
                <a:cubicBezTo>
                  <a:pt x="2605200" y="1406123"/>
                  <a:pt x="2669863" y="1449230"/>
                  <a:pt x="2682815" y="1457864"/>
                </a:cubicBezTo>
                <a:lnTo>
                  <a:pt x="2734574" y="1492370"/>
                </a:lnTo>
                <a:cubicBezTo>
                  <a:pt x="2743200" y="1498121"/>
                  <a:pt x="2750617" y="1506345"/>
                  <a:pt x="2760453" y="1509623"/>
                </a:cubicBezTo>
                <a:lnTo>
                  <a:pt x="2786332" y="1518249"/>
                </a:lnTo>
                <a:cubicBezTo>
                  <a:pt x="2818211" y="1566068"/>
                  <a:pt x="2785346" y="1528245"/>
                  <a:pt x="2829464" y="1552755"/>
                </a:cubicBezTo>
                <a:cubicBezTo>
                  <a:pt x="2929804" y="1608499"/>
                  <a:pt x="2832215" y="1570925"/>
                  <a:pt x="2932981" y="1604513"/>
                </a:cubicBezTo>
                <a:lnTo>
                  <a:pt x="2958861" y="1613140"/>
                </a:lnTo>
                <a:lnTo>
                  <a:pt x="2984740" y="1621766"/>
                </a:lnTo>
                <a:cubicBezTo>
                  <a:pt x="3058891" y="1671201"/>
                  <a:pt x="2965081" y="1611938"/>
                  <a:pt x="3036498" y="1647646"/>
                </a:cubicBezTo>
                <a:cubicBezTo>
                  <a:pt x="3045771" y="1652283"/>
                  <a:pt x="3053105" y="1660261"/>
                  <a:pt x="3062378" y="1664898"/>
                </a:cubicBezTo>
                <a:cubicBezTo>
                  <a:pt x="3070511" y="1668964"/>
                  <a:pt x="3080124" y="1669458"/>
                  <a:pt x="3088257" y="1673525"/>
                </a:cubicBezTo>
                <a:cubicBezTo>
                  <a:pt x="3097530" y="1678162"/>
                  <a:pt x="3104662" y="1686567"/>
                  <a:pt x="3114136" y="1690778"/>
                </a:cubicBezTo>
                <a:cubicBezTo>
                  <a:pt x="3130755" y="1698164"/>
                  <a:pt x="3149629" y="1699897"/>
                  <a:pt x="3165895" y="1708030"/>
                </a:cubicBezTo>
                <a:cubicBezTo>
                  <a:pt x="3177397" y="1713781"/>
                  <a:pt x="3188460" y="1720507"/>
                  <a:pt x="3200400" y="1725283"/>
                </a:cubicBezTo>
                <a:cubicBezTo>
                  <a:pt x="3217285" y="1732037"/>
                  <a:pt x="3234906" y="1736785"/>
                  <a:pt x="3252159" y="1742536"/>
                </a:cubicBezTo>
                <a:lnTo>
                  <a:pt x="3278038" y="1751163"/>
                </a:lnTo>
                <a:cubicBezTo>
                  <a:pt x="3286664" y="1754038"/>
                  <a:pt x="3295784" y="1755723"/>
                  <a:pt x="3303917" y="1759789"/>
                </a:cubicBezTo>
                <a:cubicBezTo>
                  <a:pt x="3332198" y="1773930"/>
                  <a:pt x="3336376" y="1778052"/>
                  <a:pt x="3364302" y="1785668"/>
                </a:cubicBezTo>
                <a:cubicBezTo>
                  <a:pt x="3387178" y="1791907"/>
                  <a:pt x="3410818" y="1795423"/>
                  <a:pt x="3433313" y="1802921"/>
                </a:cubicBezTo>
                <a:lnTo>
                  <a:pt x="3485072" y="1820174"/>
                </a:lnTo>
                <a:cubicBezTo>
                  <a:pt x="3493698" y="1823049"/>
                  <a:pt x="3502130" y="1826595"/>
                  <a:pt x="3510951" y="1828800"/>
                </a:cubicBezTo>
                <a:cubicBezTo>
                  <a:pt x="3533955" y="1834551"/>
                  <a:pt x="3557468" y="1838554"/>
                  <a:pt x="3579963" y="1846053"/>
                </a:cubicBezTo>
                <a:lnTo>
                  <a:pt x="3631721" y="1863306"/>
                </a:lnTo>
                <a:cubicBezTo>
                  <a:pt x="3640347" y="1869057"/>
                  <a:pt x="3647892" y="1876919"/>
                  <a:pt x="3657600" y="1880559"/>
                </a:cubicBezTo>
                <a:cubicBezTo>
                  <a:pt x="3671328" y="1885707"/>
                  <a:pt x="3686419" y="1886004"/>
                  <a:pt x="3700732" y="1889185"/>
                </a:cubicBezTo>
                <a:cubicBezTo>
                  <a:pt x="3712306" y="1891757"/>
                  <a:pt x="3723882" y="1894405"/>
                  <a:pt x="3735238" y="1897812"/>
                </a:cubicBezTo>
                <a:cubicBezTo>
                  <a:pt x="3752657" y="1903038"/>
                  <a:pt x="3786997" y="1915064"/>
                  <a:pt x="3786997" y="1915064"/>
                </a:cubicBezTo>
                <a:lnTo>
                  <a:pt x="4149306" y="1906438"/>
                </a:lnTo>
                <a:cubicBezTo>
                  <a:pt x="4161151" y="1905923"/>
                  <a:pt x="4172456" y="1901219"/>
                  <a:pt x="4183812" y="1897812"/>
                </a:cubicBezTo>
                <a:cubicBezTo>
                  <a:pt x="4183867" y="1897796"/>
                  <a:pt x="4248482" y="1876254"/>
                  <a:pt x="4261449" y="1871932"/>
                </a:cubicBezTo>
                <a:lnTo>
                  <a:pt x="4287329" y="1863306"/>
                </a:lnTo>
                <a:lnTo>
                  <a:pt x="4313208" y="1854680"/>
                </a:lnTo>
                <a:cubicBezTo>
                  <a:pt x="4354220" y="1827338"/>
                  <a:pt x="4329250" y="1840707"/>
                  <a:pt x="4390846" y="1820174"/>
                </a:cubicBezTo>
                <a:lnTo>
                  <a:pt x="4416725" y="1811547"/>
                </a:lnTo>
                <a:lnTo>
                  <a:pt x="4442604" y="1802921"/>
                </a:lnTo>
                <a:lnTo>
                  <a:pt x="4520242" y="1751163"/>
                </a:lnTo>
                <a:cubicBezTo>
                  <a:pt x="4528868" y="1745412"/>
                  <a:pt x="4536285" y="1737189"/>
                  <a:pt x="4546121" y="1733910"/>
                </a:cubicBezTo>
                <a:lnTo>
                  <a:pt x="4597880" y="1716657"/>
                </a:lnTo>
                <a:lnTo>
                  <a:pt x="4649638" y="1699404"/>
                </a:lnTo>
                <a:lnTo>
                  <a:pt x="4675517" y="1690778"/>
                </a:lnTo>
                <a:cubicBezTo>
                  <a:pt x="4707723" y="1701513"/>
                  <a:pt x="4700822" y="1691544"/>
                  <a:pt x="4710023" y="1725283"/>
                </a:cubicBezTo>
                <a:cubicBezTo>
                  <a:pt x="4716262" y="1748159"/>
                  <a:pt x="4727276" y="1794295"/>
                  <a:pt x="4727276" y="1794295"/>
                </a:cubicBezTo>
                <a:cubicBezTo>
                  <a:pt x="4730151" y="1820174"/>
                  <a:pt x="4735902" y="1845894"/>
                  <a:pt x="4735902" y="1871932"/>
                </a:cubicBezTo>
                <a:cubicBezTo>
                  <a:pt x="4735902" y="1943876"/>
                  <a:pt x="4738732" y="2016566"/>
                  <a:pt x="4727276" y="2087593"/>
                </a:cubicBezTo>
                <a:cubicBezTo>
                  <a:pt x="4723974" y="2108064"/>
                  <a:pt x="4704272" y="2122098"/>
                  <a:pt x="4692770" y="2139351"/>
                </a:cubicBezTo>
                <a:cubicBezTo>
                  <a:pt x="4672641" y="2169543"/>
                  <a:pt x="4666891" y="2185358"/>
                  <a:pt x="4623759" y="2199736"/>
                </a:cubicBezTo>
                <a:cubicBezTo>
                  <a:pt x="4615133" y="2202612"/>
                  <a:pt x="4606013" y="2204297"/>
                  <a:pt x="4597880" y="2208363"/>
                </a:cubicBezTo>
                <a:cubicBezTo>
                  <a:pt x="4565746" y="2224430"/>
                  <a:pt x="4574746" y="2227641"/>
                  <a:pt x="4546121" y="2251495"/>
                </a:cubicBezTo>
                <a:cubicBezTo>
                  <a:pt x="4538157" y="2258132"/>
                  <a:pt x="4528868" y="2262996"/>
                  <a:pt x="4520242" y="2268747"/>
                </a:cubicBezTo>
                <a:cubicBezTo>
                  <a:pt x="4503278" y="2294193"/>
                  <a:pt x="4502018" y="2299750"/>
                  <a:pt x="4477110" y="2320506"/>
                </a:cubicBezTo>
                <a:cubicBezTo>
                  <a:pt x="4469145" y="2327143"/>
                  <a:pt x="4459857" y="2332008"/>
                  <a:pt x="4451230" y="2337759"/>
                </a:cubicBezTo>
                <a:lnTo>
                  <a:pt x="4382219" y="2441276"/>
                </a:lnTo>
                <a:lnTo>
                  <a:pt x="4364966" y="2467155"/>
                </a:lnTo>
                <a:cubicBezTo>
                  <a:pt x="4359215" y="2475781"/>
                  <a:pt x="4357549" y="2489755"/>
                  <a:pt x="4347713" y="2493034"/>
                </a:cubicBezTo>
                <a:lnTo>
                  <a:pt x="4321834" y="2501661"/>
                </a:lnTo>
                <a:cubicBezTo>
                  <a:pt x="4316083" y="2510287"/>
                  <a:pt x="4312383" y="2520713"/>
                  <a:pt x="4304581" y="2527540"/>
                </a:cubicBezTo>
                <a:cubicBezTo>
                  <a:pt x="4288976" y="2541194"/>
                  <a:pt x="4252823" y="2562046"/>
                  <a:pt x="4252823" y="2562046"/>
                </a:cubicBezTo>
                <a:lnTo>
                  <a:pt x="4218317" y="2613804"/>
                </a:lnTo>
                <a:lnTo>
                  <a:pt x="4201064" y="2639683"/>
                </a:lnTo>
                <a:cubicBezTo>
                  <a:pt x="4167539" y="2740263"/>
                  <a:pt x="4195459" y="2642908"/>
                  <a:pt x="4175185" y="2794959"/>
                </a:cubicBezTo>
                <a:cubicBezTo>
                  <a:pt x="4173983" y="2803972"/>
                  <a:pt x="4168532" y="2811962"/>
                  <a:pt x="4166559" y="2820838"/>
                </a:cubicBezTo>
                <a:cubicBezTo>
                  <a:pt x="4162765" y="2837912"/>
                  <a:pt x="4161597" y="2855494"/>
                  <a:pt x="4157932" y="2872597"/>
                </a:cubicBezTo>
                <a:cubicBezTo>
                  <a:pt x="4152964" y="2895782"/>
                  <a:pt x="4145331" y="2918357"/>
                  <a:pt x="4140680" y="2941608"/>
                </a:cubicBezTo>
                <a:lnTo>
                  <a:pt x="4132053" y="2984740"/>
                </a:lnTo>
                <a:cubicBezTo>
                  <a:pt x="4137804" y="3019246"/>
                  <a:pt x="4136748" y="3055607"/>
                  <a:pt x="4149306" y="3088257"/>
                </a:cubicBezTo>
                <a:cubicBezTo>
                  <a:pt x="4152570" y="3096744"/>
                  <a:pt x="4167052" y="3092817"/>
                  <a:pt x="4175185" y="3096883"/>
                </a:cubicBezTo>
                <a:cubicBezTo>
                  <a:pt x="4184458" y="3101520"/>
                  <a:pt x="4191535" y="3110052"/>
                  <a:pt x="4201064" y="3114136"/>
                </a:cubicBezTo>
                <a:cubicBezTo>
                  <a:pt x="4211961" y="3118806"/>
                  <a:pt x="4223996" y="3120191"/>
                  <a:pt x="4235570" y="3122763"/>
                </a:cubicBezTo>
                <a:cubicBezTo>
                  <a:pt x="4298034" y="3136644"/>
                  <a:pt x="4258333" y="3124599"/>
                  <a:pt x="4304581" y="3140015"/>
                </a:cubicBezTo>
                <a:cubicBezTo>
                  <a:pt x="4313208" y="3145766"/>
                  <a:pt x="4320987" y="3153057"/>
                  <a:pt x="4330461" y="3157268"/>
                </a:cubicBezTo>
                <a:cubicBezTo>
                  <a:pt x="4347080" y="3164654"/>
                  <a:pt x="4364966" y="3168770"/>
                  <a:pt x="4382219" y="3174521"/>
                </a:cubicBezTo>
                <a:cubicBezTo>
                  <a:pt x="4428455" y="3189933"/>
                  <a:pt x="4388785" y="3177897"/>
                  <a:pt x="4451230" y="3191774"/>
                </a:cubicBezTo>
                <a:cubicBezTo>
                  <a:pt x="4483734" y="3198997"/>
                  <a:pt x="4482790" y="3199418"/>
                  <a:pt x="4511615" y="3209027"/>
                </a:cubicBezTo>
                <a:cubicBezTo>
                  <a:pt x="4530692" y="3228103"/>
                  <a:pt x="4539356" y="3240150"/>
                  <a:pt x="4563374" y="3252159"/>
                </a:cubicBezTo>
                <a:cubicBezTo>
                  <a:pt x="4571507" y="3256225"/>
                  <a:pt x="4580627" y="3257910"/>
                  <a:pt x="4589253" y="3260785"/>
                </a:cubicBezTo>
                <a:cubicBezTo>
                  <a:pt x="4597879" y="3269411"/>
                  <a:pt x="4604981" y="3279897"/>
                  <a:pt x="4615132" y="3286664"/>
                </a:cubicBezTo>
                <a:cubicBezTo>
                  <a:pt x="4622559" y="3291615"/>
                  <a:pt x="4670912" y="3302766"/>
                  <a:pt x="4675517" y="3303917"/>
                </a:cubicBezTo>
                <a:cubicBezTo>
                  <a:pt x="4706182" y="3324360"/>
                  <a:pt x="4691029" y="3321170"/>
                  <a:pt x="4718649" y="3321170"/>
                </a:cubicBezTo>
              </a:path>
            </a:pathLst>
          </a:custGeom>
          <a:noFill/>
          <a:ln w="127000">
            <a:solidFill>
              <a:schemeClr val="accent1">
                <a:shade val="50000"/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464067">
            <a:off x="4658264" y="2915728"/>
            <a:ext cx="116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 River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1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Property Aerial View - East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6206"/>
            <a:ext cx="8229600" cy="4629150"/>
          </a:xfrm>
        </p:spPr>
      </p:pic>
      <p:sp>
        <p:nvSpPr>
          <p:cNvPr id="7" name="Freeform 6"/>
          <p:cNvSpPr/>
          <p:nvPr/>
        </p:nvSpPr>
        <p:spPr>
          <a:xfrm>
            <a:off x="4520242" y="3140015"/>
            <a:ext cx="2398143" cy="845389"/>
          </a:xfrm>
          <a:custGeom>
            <a:avLst/>
            <a:gdLst>
              <a:gd name="connsiteX0" fmla="*/ 2208362 w 2398143"/>
              <a:gd name="connsiteY0" fmla="*/ 86264 h 845389"/>
              <a:gd name="connsiteX1" fmla="*/ 508958 w 2398143"/>
              <a:gd name="connsiteY1" fmla="*/ 0 h 845389"/>
              <a:gd name="connsiteX2" fmla="*/ 0 w 2398143"/>
              <a:gd name="connsiteY2" fmla="*/ 457200 h 845389"/>
              <a:gd name="connsiteX3" fmla="*/ 2398143 w 2398143"/>
              <a:gd name="connsiteY3" fmla="*/ 845389 h 845389"/>
              <a:gd name="connsiteX4" fmla="*/ 2208362 w 2398143"/>
              <a:gd name="connsiteY4" fmla="*/ 86264 h 845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8143" h="845389">
                <a:moveTo>
                  <a:pt x="2208362" y="86264"/>
                </a:moveTo>
                <a:lnTo>
                  <a:pt x="508958" y="0"/>
                </a:lnTo>
                <a:lnTo>
                  <a:pt x="0" y="457200"/>
                </a:lnTo>
                <a:lnTo>
                  <a:pt x="2398143" y="845389"/>
                </a:lnTo>
                <a:lnTo>
                  <a:pt x="2208362" y="86264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Taylor Davis</a:t>
            </a:r>
          </a:p>
          <a:p>
            <a:pPr algn="ctr"/>
            <a:endParaRPr lang="en-US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69411" y="3804250"/>
            <a:ext cx="1371600" cy="586596"/>
          </a:xfrm>
          <a:custGeom>
            <a:avLst/>
            <a:gdLst>
              <a:gd name="connsiteX0" fmla="*/ 0 w 1069675"/>
              <a:gd name="connsiteY0" fmla="*/ 224287 h 586596"/>
              <a:gd name="connsiteX1" fmla="*/ 569343 w 1069675"/>
              <a:gd name="connsiteY1" fmla="*/ 0 h 586596"/>
              <a:gd name="connsiteX2" fmla="*/ 1069675 w 1069675"/>
              <a:gd name="connsiteY2" fmla="*/ 293298 h 586596"/>
              <a:gd name="connsiteX3" fmla="*/ 379562 w 1069675"/>
              <a:gd name="connsiteY3" fmla="*/ 586596 h 586596"/>
              <a:gd name="connsiteX4" fmla="*/ 0 w 1069675"/>
              <a:gd name="connsiteY4" fmla="*/ 224287 h 58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675" h="586596">
                <a:moveTo>
                  <a:pt x="0" y="224287"/>
                </a:moveTo>
                <a:lnTo>
                  <a:pt x="569343" y="0"/>
                </a:lnTo>
                <a:lnTo>
                  <a:pt x="1069675" y="293298"/>
                </a:lnTo>
                <a:lnTo>
                  <a:pt x="379562" y="586596"/>
                </a:lnTo>
                <a:lnTo>
                  <a:pt x="0" y="224287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Golf Course Outbuildings</a:t>
            </a:r>
            <a:endParaRPr lang="en-US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793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Property Aerial View - North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6206"/>
            <a:ext cx="8229600" cy="4629150"/>
          </a:xfrm>
        </p:spPr>
      </p:pic>
      <p:sp>
        <p:nvSpPr>
          <p:cNvPr id="6" name="Freeform 5"/>
          <p:cNvSpPr/>
          <p:nvPr/>
        </p:nvSpPr>
        <p:spPr>
          <a:xfrm>
            <a:off x="2518913" y="1664898"/>
            <a:ext cx="4649637" cy="672861"/>
          </a:xfrm>
          <a:custGeom>
            <a:avLst/>
            <a:gdLst>
              <a:gd name="connsiteX0" fmla="*/ 43132 w 4649637"/>
              <a:gd name="connsiteY0" fmla="*/ 51759 h 672861"/>
              <a:gd name="connsiteX1" fmla="*/ 0 w 4649637"/>
              <a:gd name="connsiteY1" fmla="*/ 672861 h 672861"/>
              <a:gd name="connsiteX2" fmla="*/ 4649637 w 4649637"/>
              <a:gd name="connsiteY2" fmla="*/ 508959 h 672861"/>
              <a:gd name="connsiteX3" fmla="*/ 4606505 w 4649637"/>
              <a:gd name="connsiteY3" fmla="*/ 0 h 672861"/>
              <a:gd name="connsiteX4" fmla="*/ 43132 w 4649637"/>
              <a:gd name="connsiteY4" fmla="*/ 51759 h 67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9637" h="672861">
                <a:moveTo>
                  <a:pt x="43132" y="51759"/>
                </a:moveTo>
                <a:lnTo>
                  <a:pt x="0" y="672861"/>
                </a:lnTo>
                <a:lnTo>
                  <a:pt x="4649637" y="508959"/>
                </a:lnTo>
                <a:lnTo>
                  <a:pt x="4606505" y="0"/>
                </a:lnTo>
                <a:lnTo>
                  <a:pt x="43132" y="5175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Apartment Complexes (</a:t>
            </a:r>
            <a:r>
              <a:rPr lang="en-US" dirty="0" err="1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Southpoint</a:t>
            </a:r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Mill Valley, The Boulders, The Brook)</a:t>
            </a:r>
            <a:endParaRPr lang="en-US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87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Property Aerial View - Clubhouse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6206"/>
            <a:ext cx="8229600" cy="4629150"/>
          </a:xfrm>
        </p:spPr>
      </p:pic>
      <p:sp>
        <p:nvSpPr>
          <p:cNvPr id="6" name="Freeform 5"/>
          <p:cNvSpPr/>
          <p:nvPr/>
        </p:nvSpPr>
        <p:spPr>
          <a:xfrm>
            <a:off x="1578634" y="3907765"/>
            <a:ext cx="1673524" cy="1802921"/>
          </a:xfrm>
          <a:custGeom>
            <a:avLst/>
            <a:gdLst>
              <a:gd name="connsiteX0" fmla="*/ 0 w 1673524"/>
              <a:gd name="connsiteY0" fmla="*/ 336430 h 1802921"/>
              <a:gd name="connsiteX1" fmla="*/ 802257 w 1673524"/>
              <a:gd name="connsiteY1" fmla="*/ 1802921 h 1802921"/>
              <a:gd name="connsiteX2" fmla="*/ 1673524 w 1673524"/>
              <a:gd name="connsiteY2" fmla="*/ 1388853 h 1802921"/>
              <a:gd name="connsiteX3" fmla="*/ 776377 w 1673524"/>
              <a:gd name="connsiteY3" fmla="*/ 0 h 1802921"/>
              <a:gd name="connsiteX4" fmla="*/ 0 w 1673524"/>
              <a:gd name="connsiteY4" fmla="*/ 336430 h 180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524" h="1802921">
                <a:moveTo>
                  <a:pt x="0" y="336430"/>
                </a:moveTo>
                <a:lnTo>
                  <a:pt x="802257" y="1802921"/>
                </a:lnTo>
                <a:lnTo>
                  <a:pt x="1673524" y="1388853"/>
                </a:lnTo>
                <a:lnTo>
                  <a:pt x="776377" y="0"/>
                </a:lnTo>
                <a:lnTo>
                  <a:pt x="0" y="33643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3560612">
            <a:off x="1732844" y="448397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Clubhouse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1321" y="3096883"/>
            <a:ext cx="819509" cy="508959"/>
          </a:xfrm>
          <a:custGeom>
            <a:avLst/>
            <a:gdLst>
              <a:gd name="connsiteX0" fmla="*/ 0 w 819509"/>
              <a:gd name="connsiteY0" fmla="*/ 215660 h 508959"/>
              <a:gd name="connsiteX1" fmla="*/ 715992 w 819509"/>
              <a:gd name="connsiteY1" fmla="*/ 0 h 508959"/>
              <a:gd name="connsiteX2" fmla="*/ 819509 w 819509"/>
              <a:gd name="connsiteY2" fmla="*/ 258792 h 508959"/>
              <a:gd name="connsiteX3" fmla="*/ 43132 w 819509"/>
              <a:gd name="connsiteY3" fmla="*/ 508959 h 508959"/>
              <a:gd name="connsiteX4" fmla="*/ 0 w 819509"/>
              <a:gd name="connsiteY4" fmla="*/ 215660 h 5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509" h="508959">
                <a:moveTo>
                  <a:pt x="0" y="215660"/>
                </a:moveTo>
                <a:lnTo>
                  <a:pt x="715992" y="0"/>
                </a:lnTo>
                <a:lnTo>
                  <a:pt x="819509" y="258792"/>
                </a:lnTo>
                <a:lnTo>
                  <a:pt x="43132" y="508959"/>
                </a:lnTo>
                <a:lnTo>
                  <a:pt x="0" y="21566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 rot="20534126">
            <a:off x="498057" y="314622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6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Property – Clubhouse Detail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1" y="1295400"/>
            <a:ext cx="6441017" cy="4830763"/>
          </a:xfrm>
        </p:spPr>
      </p:pic>
    </p:spTree>
    <p:extLst>
      <p:ext uri="{BB962C8B-B14F-4D97-AF65-F5344CB8AC3E}">
        <p14:creationId xmlns:p14="http://schemas.microsoft.com/office/powerpoint/2010/main" val="25792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Property – Parking Detail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1" y="1295400"/>
            <a:ext cx="6441017" cy="4830763"/>
          </a:xfrm>
        </p:spPr>
      </p:pic>
    </p:spTree>
    <p:extLst>
      <p:ext uri="{BB962C8B-B14F-4D97-AF65-F5344CB8AC3E}">
        <p14:creationId xmlns:p14="http://schemas.microsoft.com/office/powerpoint/2010/main" val="205828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Property – Cart Path Detail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6333" y="1875468"/>
            <a:ext cx="5531335" cy="4148501"/>
          </a:xfrm>
        </p:spPr>
      </p:pic>
    </p:spTree>
    <p:extLst>
      <p:ext uri="{BB962C8B-B14F-4D97-AF65-F5344CB8AC3E}">
        <p14:creationId xmlns:p14="http://schemas.microsoft.com/office/powerpoint/2010/main" val="9238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Map of Property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088" y="1295400"/>
            <a:ext cx="6705823" cy="4830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48" y="1295400"/>
            <a:ext cx="6938301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2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mhers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herst Template" id="{62B2B562-0829-4FDB-962D-E18116106167}" vid="{FFE35CF9-50E8-41E7-9D18-81C754EBE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Amherst Template</Template>
  <TotalTime>973</TotalTime>
  <Words>241</Words>
  <Application>Microsoft Office PowerPoint</Application>
  <PresentationFormat>On-screen Show (4:3)</PresentationFormat>
  <Paragraphs>73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Amherst Template</vt:lpstr>
      <vt:lpstr>Hickory Ridge Proposal</vt:lpstr>
      <vt:lpstr>Property Aerial View - West</vt:lpstr>
      <vt:lpstr>Property Aerial View - East</vt:lpstr>
      <vt:lpstr>Property Aerial View - North</vt:lpstr>
      <vt:lpstr>Property Aerial View - Clubhouse</vt:lpstr>
      <vt:lpstr>Property – Clubhouse Detail</vt:lpstr>
      <vt:lpstr>Property – Parking Detail</vt:lpstr>
      <vt:lpstr>Property – Cart Path Detail</vt:lpstr>
      <vt:lpstr>Map of Property</vt:lpstr>
      <vt:lpstr>Map of Property</vt:lpstr>
      <vt:lpstr>Purchase &amp; Sale</vt:lpstr>
      <vt:lpstr>Project Details</vt:lpstr>
      <vt:lpstr>Potential Uses</vt:lpstr>
      <vt:lpstr>Financing: Bargain Sale</vt:lpstr>
      <vt:lpstr>Financing: Funding Sources</vt:lpstr>
      <vt:lpstr>Taxes &amp; Solar PILOT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Hickory Ridge Proposal</dc:title>
  <dc:creator>Kravitz, Geoff</dc:creator>
  <cp:lastModifiedBy>Kravitz, Geoff</cp:lastModifiedBy>
  <cp:revision>24</cp:revision>
  <cp:lastPrinted>2019-08-26T17:59:41Z</cp:lastPrinted>
  <dcterms:created xsi:type="dcterms:W3CDTF">2019-08-20T14:47:12Z</dcterms:created>
  <dcterms:modified xsi:type="dcterms:W3CDTF">2019-09-05T15:49:20Z</dcterms:modified>
</cp:coreProperties>
</file>